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9" r:id="rId3"/>
    <p:sldId id="257" r:id="rId4"/>
    <p:sldId id="310" r:id="rId5"/>
    <p:sldId id="293" r:id="rId6"/>
    <p:sldId id="308" r:id="rId7"/>
    <p:sldId id="260" r:id="rId8"/>
    <p:sldId id="276" r:id="rId9"/>
    <p:sldId id="277" r:id="rId10"/>
    <p:sldId id="278" r:id="rId11"/>
    <p:sldId id="304" r:id="rId12"/>
    <p:sldId id="305" r:id="rId13"/>
    <p:sldId id="306" r:id="rId14"/>
    <p:sldId id="307" r:id="rId15"/>
    <p:sldId id="273" r:id="rId16"/>
    <p:sldId id="27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740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96" d="100"/>
          <a:sy n="96" d="100"/>
        </p:scale>
        <p:origin x="-1428" y="-3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A612C1-1011-4C7A-B2E9-373CEA98F72A}" type="doc">
      <dgm:prSet loTypeId="urn:microsoft.com/office/officeart/2005/8/layout/orgChart1" loCatId="hierarchy" qsTypeId="urn:microsoft.com/office/officeart/2005/8/quickstyle/simple5" qsCatId="simple" csTypeId="urn:microsoft.com/office/officeart/2005/8/colors/accent6_4" csCatId="accent6" phldr="1"/>
      <dgm:spPr/>
      <dgm:t>
        <a:bodyPr/>
        <a:lstStyle/>
        <a:p>
          <a:endParaRPr lang="en-IN"/>
        </a:p>
      </dgm:t>
    </dgm:pt>
    <dgm:pt modelId="{33A8D8E3-D311-497B-A6C2-5139D4AB9027}">
      <dgm:prSet/>
      <dgm:spPr/>
      <dgm:t>
        <a:bodyPr/>
        <a:lstStyle/>
        <a:p>
          <a:pPr marL="0" marR="0" indent="0" defTabSz="914400" rtl="0" eaLnBrk="1" fontAlgn="auto" latinLnBrk="0" hangingPunct="1">
            <a:lnSpc>
              <a:spcPct val="100000"/>
            </a:lnSpc>
            <a:spcBef>
              <a:spcPts val="0"/>
            </a:spcBef>
            <a:spcAft>
              <a:spcPts val="0"/>
            </a:spcAft>
            <a:buClrTx/>
            <a:buSzTx/>
            <a:buFontTx/>
            <a:buNone/>
            <a:tabLst/>
            <a:defRPr/>
          </a:pPr>
          <a:r>
            <a:rPr lang="en-IN" b="1" dirty="0" smtClean="0"/>
            <a:t>Stage of buying cycle</a:t>
          </a:r>
          <a:endParaRPr lang="en-IN" b="1" dirty="0"/>
        </a:p>
      </dgm:t>
    </dgm:pt>
    <dgm:pt modelId="{F23E3F31-5660-40CC-9B2E-746DD0318820}" type="parTrans" cxnId="{FD2F5DA1-1A86-4610-9A40-4545831B57CA}">
      <dgm:prSet/>
      <dgm:spPr/>
      <dgm:t>
        <a:bodyPr/>
        <a:lstStyle/>
        <a:p>
          <a:endParaRPr lang="en-IN"/>
        </a:p>
      </dgm:t>
    </dgm:pt>
    <dgm:pt modelId="{6AF437C5-5B73-4148-8636-A93789BD3B8B}" type="sibTrans" cxnId="{FD2F5DA1-1A86-4610-9A40-4545831B57CA}">
      <dgm:prSet/>
      <dgm:spPr/>
      <dgm:t>
        <a:bodyPr/>
        <a:lstStyle/>
        <a:p>
          <a:endParaRPr lang="en-IN"/>
        </a:p>
      </dgm:t>
    </dgm:pt>
    <dgm:pt modelId="{7927822A-E745-4E6C-963C-FD6E80B13685}">
      <dgm:prSet/>
      <dgm:spPr/>
      <dgm:t>
        <a:bodyPr/>
        <a:lstStyle/>
        <a:p>
          <a:pPr rtl="0"/>
          <a:r>
            <a:rPr lang="en-IN" b="1" dirty="0" smtClean="0"/>
            <a:t>Customer Avatars</a:t>
          </a:r>
          <a:endParaRPr lang="en-IN" dirty="0"/>
        </a:p>
      </dgm:t>
    </dgm:pt>
    <dgm:pt modelId="{29E04DC2-7178-4D26-BC07-382DD53393F9}" type="parTrans" cxnId="{BBAEDBCF-7B03-42D1-84B1-6EE4A236917B}">
      <dgm:prSet/>
      <dgm:spPr/>
      <dgm:t>
        <a:bodyPr/>
        <a:lstStyle/>
        <a:p>
          <a:endParaRPr lang="en-IN"/>
        </a:p>
      </dgm:t>
    </dgm:pt>
    <dgm:pt modelId="{C716CD4C-AA5F-40C3-AE5E-A56A9789DD8E}" type="sibTrans" cxnId="{BBAEDBCF-7B03-42D1-84B1-6EE4A236917B}">
      <dgm:prSet/>
      <dgm:spPr/>
      <dgm:t>
        <a:bodyPr/>
        <a:lstStyle/>
        <a:p>
          <a:endParaRPr lang="en-IN"/>
        </a:p>
      </dgm:t>
    </dgm:pt>
    <dgm:pt modelId="{D989BDC4-86E2-440A-B51F-0C2579387EE4}">
      <dgm:prSet/>
      <dgm:spPr/>
      <dgm:t>
        <a:bodyPr/>
        <a:lstStyle/>
        <a:p>
          <a:pPr rtl="0"/>
          <a:r>
            <a:rPr lang="en-IN" b="1" dirty="0" smtClean="0"/>
            <a:t>Product Interest</a:t>
          </a:r>
          <a:endParaRPr lang="en-IN" b="1" dirty="0"/>
        </a:p>
      </dgm:t>
    </dgm:pt>
    <dgm:pt modelId="{0055D0D8-D648-459D-B3CB-13ECE29D21A0}" type="parTrans" cxnId="{EE17515A-3DD0-4BA2-B8D1-F2201974D8C9}">
      <dgm:prSet/>
      <dgm:spPr/>
      <dgm:t>
        <a:bodyPr/>
        <a:lstStyle/>
        <a:p>
          <a:endParaRPr lang="en-IN"/>
        </a:p>
      </dgm:t>
    </dgm:pt>
    <dgm:pt modelId="{F35C8F7C-B4CB-4BC2-9FFE-49D0A9F72CAF}" type="sibTrans" cxnId="{EE17515A-3DD0-4BA2-B8D1-F2201974D8C9}">
      <dgm:prSet/>
      <dgm:spPr/>
      <dgm:t>
        <a:bodyPr/>
        <a:lstStyle/>
        <a:p>
          <a:endParaRPr lang="en-IN"/>
        </a:p>
      </dgm:t>
    </dgm:pt>
    <dgm:pt modelId="{84516C5B-5AE0-4BB8-9CD3-DAB0FB982EF4}" type="pres">
      <dgm:prSet presAssocID="{7CA612C1-1011-4C7A-B2E9-373CEA98F72A}" presName="hierChild1" presStyleCnt="0">
        <dgm:presLayoutVars>
          <dgm:orgChart val="1"/>
          <dgm:chPref val="1"/>
          <dgm:dir/>
          <dgm:animOne val="branch"/>
          <dgm:animLvl val="lvl"/>
          <dgm:resizeHandles/>
        </dgm:presLayoutVars>
      </dgm:prSet>
      <dgm:spPr/>
      <dgm:t>
        <a:bodyPr/>
        <a:lstStyle/>
        <a:p>
          <a:endParaRPr lang="en-IN"/>
        </a:p>
      </dgm:t>
    </dgm:pt>
    <dgm:pt modelId="{4234C4C4-997F-45CD-B707-4556CA40C94B}" type="pres">
      <dgm:prSet presAssocID="{33A8D8E3-D311-497B-A6C2-5139D4AB9027}" presName="hierRoot1" presStyleCnt="0">
        <dgm:presLayoutVars>
          <dgm:hierBranch val="init"/>
        </dgm:presLayoutVars>
      </dgm:prSet>
      <dgm:spPr/>
    </dgm:pt>
    <dgm:pt modelId="{66EE8A5A-AA81-490E-AB73-EBA86EAF6D6E}" type="pres">
      <dgm:prSet presAssocID="{33A8D8E3-D311-497B-A6C2-5139D4AB9027}" presName="rootComposite1" presStyleCnt="0"/>
      <dgm:spPr/>
    </dgm:pt>
    <dgm:pt modelId="{4DF7DF60-A650-4054-A32D-36338CB71117}" type="pres">
      <dgm:prSet presAssocID="{33A8D8E3-D311-497B-A6C2-5139D4AB9027}" presName="rootText1" presStyleLbl="node0" presStyleIdx="0" presStyleCnt="3">
        <dgm:presLayoutVars>
          <dgm:chPref val="3"/>
        </dgm:presLayoutVars>
      </dgm:prSet>
      <dgm:spPr/>
      <dgm:t>
        <a:bodyPr/>
        <a:lstStyle/>
        <a:p>
          <a:endParaRPr lang="en-IN"/>
        </a:p>
      </dgm:t>
    </dgm:pt>
    <dgm:pt modelId="{17B3D42A-5383-42F9-B414-0A7A9C4E6F33}" type="pres">
      <dgm:prSet presAssocID="{33A8D8E3-D311-497B-A6C2-5139D4AB9027}" presName="rootConnector1" presStyleLbl="node1" presStyleIdx="0" presStyleCnt="0"/>
      <dgm:spPr/>
      <dgm:t>
        <a:bodyPr/>
        <a:lstStyle/>
        <a:p>
          <a:endParaRPr lang="en-IN"/>
        </a:p>
      </dgm:t>
    </dgm:pt>
    <dgm:pt modelId="{0C46747D-F798-4D2E-B3DD-6C8E2273135A}" type="pres">
      <dgm:prSet presAssocID="{33A8D8E3-D311-497B-A6C2-5139D4AB9027}" presName="hierChild2" presStyleCnt="0"/>
      <dgm:spPr/>
    </dgm:pt>
    <dgm:pt modelId="{41DC7976-FE94-4619-A8F6-8C7EB7A955F5}" type="pres">
      <dgm:prSet presAssocID="{33A8D8E3-D311-497B-A6C2-5139D4AB9027}" presName="hierChild3" presStyleCnt="0"/>
      <dgm:spPr/>
    </dgm:pt>
    <dgm:pt modelId="{0431C5F4-8335-4678-9C2F-CA34BB92A4DA}" type="pres">
      <dgm:prSet presAssocID="{7927822A-E745-4E6C-963C-FD6E80B13685}" presName="hierRoot1" presStyleCnt="0">
        <dgm:presLayoutVars>
          <dgm:hierBranch val="init"/>
        </dgm:presLayoutVars>
      </dgm:prSet>
      <dgm:spPr/>
    </dgm:pt>
    <dgm:pt modelId="{17F1339C-2B79-4267-A1A5-CA81A5B84F7F}" type="pres">
      <dgm:prSet presAssocID="{7927822A-E745-4E6C-963C-FD6E80B13685}" presName="rootComposite1" presStyleCnt="0"/>
      <dgm:spPr/>
    </dgm:pt>
    <dgm:pt modelId="{96799274-D4F4-4F47-81F1-93E7E6CFA7FD}" type="pres">
      <dgm:prSet presAssocID="{7927822A-E745-4E6C-963C-FD6E80B13685}" presName="rootText1" presStyleLbl="node0" presStyleIdx="1" presStyleCnt="3">
        <dgm:presLayoutVars>
          <dgm:chPref val="3"/>
        </dgm:presLayoutVars>
      </dgm:prSet>
      <dgm:spPr/>
      <dgm:t>
        <a:bodyPr/>
        <a:lstStyle/>
        <a:p>
          <a:endParaRPr lang="en-IN"/>
        </a:p>
      </dgm:t>
    </dgm:pt>
    <dgm:pt modelId="{BE1D7DC2-1F85-4D3E-8AA6-5D682BD56D0C}" type="pres">
      <dgm:prSet presAssocID="{7927822A-E745-4E6C-963C-FD6E80B13685}" presName="rootConnector1" presStyleLbl="node1" presStyleIdx="0" presStyleCnt="0"/>
      <dgm:spPr/>
      <dgm:t>
        <a:bodyPr/>
        <a:lstStyle/>
        <a:p>
          <a:endParaRPr lang="en-IN"/>
        </a:p>
      </dgm:t>
    </dgm:pt>
    <dgm:pt modelId="{99FD1659-E253-4430-85F9-FA48EBC34AD1}" type="pres">
      <dgm:prSet presAssocID="{7927822A-E745-4E6C-963C-FD6E80B13685}" presName="hierChild2" presStyleCnt="0"/>
      <dgm:spPr/>
    </dgm:pt>
    <dgm:pt modelId="{684F4CB2-80F3-4ABC-89B0-C1E9E7DBA66B}" type="pres">
      <dgm:prSet presAssocID="{7927822A-E745-4E6C-963C-FD6E80B13685}" presName="hierChild3" presStyleCnt="0"/>
      <dgm:spPr/>
    </dgm:pt>
    <dgm:pt modelId="{45D6A751-BA63-4DEF-A883-607D551062FE}" type="pres">
      <dgm:prSet presAssocID="{D989BDC4-86E2-440A-B51F-0C2579387EE4}" presName="hierRoot1" presStyleCnt="0">
        <dgm:presLayoutVars>
          <dgm:hierBranch val="init"/>
        </dgm:presLayoutVars>
      </dgm:prSet>
      <dgm:spPr/>
    </dgm:pt>
    <dgm:pt modelId="{7BCFFFBD-9167-458B-9A03-5A4A5A52E900}" type="pres">
      <dgm:prSet presAssocID="{D989BDC4-86E2-440A-B51F-0C2579387EE4}" presName="rootComposite1" presStyleCnt="0"/>
      <dgm:spPr/>
    </dgm:pt>
    <dgm:pt modelId="{34B3C465-D386-47CE-A9BD-7CB143D93923}" type="pres">
      <dgm:prSet presAssocID="{D989BDC4-86E2-440A-B51F-0C2579387EE4}" presName="rootText1" presStyleLbl="node0" presStyleIdx="2" presStyleCnt="3">
        <dgm:presLayoutVars>
          <dgm:chPref val="3"/>
        </dgm:presLayoutVars>
      </dgm:prSet>
      <dgm:spPr/>
      <dgm:t>
        <a:bodyPr/>
        <a:lstStyle/>
        <a:p>
          <a:endParaRPr lang="en-IN"/>
        </a:p>
      </dgm:t>
    </dgm:pt>
    <dgm:pt modelId="{FDDD23EC-1B78-4DD4-A4F9-BC91AC53EF46}" type="pres">
      <dgm:prSet presAssocID="{D989BDC4-86E2-440A-B51F-0C2579387EE4}" presName="rootConnector1" presStyleLbl="node1" presStyleIdx="0" presStyleCnt="0"/>
      <dgm:spPr/>
      <dgm:t>
        <a:bodyPr/>
        <a:lstStyle/>
        <a:p>
          <a:endParaRPr lang="en-IN"/>
        </a:p>
      </dgm:t>
    </dgm:pt>
    <dgm:pt modelId="{326617B7-D690-4B8B-8A3F-75EE33371840}" type="pres">
      <dgm:prSet presAssocID="{D989BDC4-86E2-440A-B51F-0C2579387EE4}" presName="hierChild2" presStyleCnt="0"/>
      <dgm:spPr/>
    </dgm:pt>
    <dgm:pt modelId="{A6618306-1679-4C6C-9A13-B74574EB002A}" type="pres">
      <dgm:prSet presAssocID="{D989BDC4-86E2-440A-B51F-0C2579387EE4}" presName="hierChild3" presStyleCnt="0"/>
      <dgm:spPr/>
    </dgm:pt>
  </dgm:ptLst>
  <dgm:cxnLst>
    <dgm:cxn modelId="{CED9437F-AADD-4B75-854F-FB8E4C132A4D}" type="presOf" srcId="{7927822A-E745-4E6C-963C-FD6E80B13685}" destId="{96799274-D4F4-4F47-81F1-93E7E6CFA7FD}" srcOrd="0" destOrd="0" presId="urn:microsoft.com/office/officeart/2005/8/layout/orgChart1"/>
    <dgm:cxn modelId="{A34E8F3A-FD42-42A5-8443-79B668B03455}" type="presOf" srcId="{D989BDC4-86E2-440A-B51F-0C2579387EE4}" destId="{FDDD23EC-1B78-4DD4-A4F9-BC91AC53EF46}" srcOrd="1" destOrd="0" presId="urn:microsoft.com/office/officeart/2005/8/layout/orgChart1"/>
    <dgm:cxn modelId="{1DCB3274-93CB-453D-A514-5C6EEF4CD19C}" type="presOf" srcId="{7CA612C1-1011-4C7A-B2E9-373CEA98F72A}" destId="{84516C5B-5AE0-4BB8-9CD3-DAB0FB982EF4}" srcOrd="0" destOrd="0" presId="urn:microsoft.com/office/officeart/2005/8/layout/orgChart1"/>
    <dgm:cxn modelId="{05FE72AE-152D-46BF-AA20-38CC49616C4A}" type="presOf" srcId="{D989BDC4-86E2-440A-B51F-0C2579387EE4}" destId="{34B3C465-D386-47CE-A9BD-7CB143D93923}" srcOrd="0" destOrd="0" presId="urn:microsoft.com/office/officeart/2005/8/layout/orgChart1"/>
    <dgm:cxn modelId="{9D7BEC1E-4207-49E7-940F-E36FBE01E61E}" type="presOf" srcId="{33A8D8E3-D311-497B-A6C2-5139D4AB9027}" destId="{17B3D42A-5383-42F9-B414-0A7A9C4E6F33}" srcOrd="1" destOrd="0" presId="urn:microsoft.com/office/officeart/2005/8/layout/orgChart1"/>
    <dgm:cxn modelId="{EE02C298-8786-4AE4-8092-A8BD5B33AC51}" type="presOf" srcId="{33A8D8E3-D311-497B-A6C2-5139D4AB9027}" destId="{4DF7DF60-A650-4054-A32D-36338CB71117}" srcOrd="0" destOrd="0" presId="urn:microsoft.com/office/officeart/2005/8/layout/orgChart1"/>
    <dgm:cxn modelId="{BBAEDBCF-7B03-42D1-84B1-6EE4A236917B}" srcId="{7CA612C1-1011-4C7A-B2E9-373CEA98F72A}" destId="{7927822A-E745-4E6C-963C-FD6E80B13685}" srcOrd="1" destOrd="0" parTransId="{29E04DC2-7178-4D26-BC07-382DD53393F9}" sibTransId="{C716CD4C-AA5F-40C3-AE5E-A56A9789DD8E}"/>
    <dgm:cxn modelId="{A59DAC6D-93B7-4D9C-B780-FB29F542CD73}" type="presOf" srcId="{7927822A-E745-4E6C-963C-FD6E80B13685}" destId="{BE1D7DC2-1F85-4D3E-8AA6-5D682BD56D0C}" srcOrd="1" destOrd="0" presId="urn:microsoft.com/office/officeart/2005/8/layout/orgChart1"/>
    <dgm:cxn modelId="{EE17515A-3DD0-4BA2-B8D1-F2201974D8C9}" srcId="{7CA612C1-1011-4C7A-B2E9-373CEA98F72A}" destId="{D989BDC4-86E2-440A-B51F-0C2579387EE4}" srcOrd="2" destOrd="0" parTransId="{0055D0D8-D648-459D-B3CB-13ECE29D21A0}" sibTransId="{F35C8F7C-B4CB-4BC2-9FFE-49D0A9F72CAF}"/>
    <dgm:cxn modelId="{FD2F5DA1-1A86-4610-9A40-4545831B57CA}" srcId="{7CA612C1-1011-4C7A-B2E9-373CEA98F72A}" destId="{33A8D8E3-D311-497B-A6C2-5139D4AB9027}" srcOrd="0" destOrd="0" parTransId="{F23E3F31-5660-40CC-9B2E-746DD0318820}" sibTransId="{6AF437C5-5B73-4148-8636-A93789BD3B8B}"/>
    <dgm:cxn modelId="{D6175254-E4DD-4926-9605-84CC14F6910C}" type="presParOf" srcId="{84516C5B-5AE0-4BB8-9CD3-DAB0FB982EF4}" destId="{4234C4C4-997F-45CD-B707-4556CA40C94B}" srcOrd="0" destOrd="0" presId="urn:microsoft.com/office/officeart/2005/8/layout/orgChart1"/>
    <dgm:cxn modelId="{825F27E9-B1F1-49A2-863D-228688A4570E}" type="presParOf" srcId="{4234C4C4-997F-45CD-B707-4556CA40C94B}" destId="{66EE8A5A-AA81-490E-AB73-EBA86EAF6D6E}" srcOrd="0" destOrd="0" presId="urn:microsoft.com/office/officeart/2005/8/layout/orgChart1"/>
    <dgm:cxn modelId="{CDA152B9-17A6-43E8-A7BC-7AF72B75C089}" type="presParOf" srcId="{66EE8A5A-AA81-490E-AB73-EBA86EAF6D6E}" destId="{4DF7DF60-A650-4054-A32D-36338CB71117}" srcOrd="0" destOrd="0" presId="urn:microsoft.com/office/officeart/2005/8/layout/orgChart1"/>
    <dgm:cxn modelId="{7A30387C-EB3C-4BB1-AC57-46FD80BC3951}" type="presParOf" srcId="{66EE8A5A-AA81-490E-AB73-EBA86EAF6D6E}" destId="{17B3D42A-5383-42F9-B414-0A7A9C4E6F33}" srcOrd="1" destOrd="0" presId="urn:microsoft.com/office/officeart/2005/8/layout/orgChart1"/>
    <dgm:cxn modelId="{41F5A791-E6B4-4D5D-8387-2573CC4510D5}" type="presParOf" srcId="{4234C4C4-997F-45CD-B707-4556CA40C94B}" destId="{0C46747D-F798-4D2E-B3DD-6C8E2273135A}" srcOrd="1" destOrd="0" presId="urn:microsoft.com/office/officeart/2005/8/layout/orgChart1"/>
    <dgm:cxn modelId="{1FFDC1F5-E4A1-4ADB-80F9-3A8B85D2F34E}" type="presParOf" srcId="{4234C4C4-997F-45CD-B707-4556CA40C94B}" destId="{41DC7976-FE94-4619-A8F6-8C7EB7A955F5}" srcOrd="2" destOrd="0" presId="urn:microsoft.com/office/officeart/2005/8/layout/orgChart1"/>
    <dgm:cxn modelId="{59F6DE33-3DAA-47D8-B75B-94FE3072F977}" type="presParOf" srcId="{84516C5B-5AE0-4BB8-9CD3-DAB0FB982EF4}" destId="{0431C5F4-8335-4678-9C2F-CA34BB92A4DA}" srcOrd="1" destOrd="0" presId="urn:microsoft.com/office/officeart/2005/8/layout/orgChart1"/>
    <dgm:cxn modelId="{CA213298-0F70-491B-9023-3EC09A5B5A28}" type="presParOf" srcId="{0431C5F4-8335-4678-9C2F-CA34BB92A4DA}" destId="{17F1339C-2B79-4267-A1A5-CA81A5B84F7F}" srcOrd="0" destOrd="0" presId="urn:microsoft.com/office/officeart/2005/8/layout/orgChart1"/>
    <dgm:cxn modelId="{A215EE8B-6556-43E7-878A-3D8233A1BB81}" type="presParOf" srcId="{17F1339C-2B79-4267-A1A5-CA81A5B84F7F}" destId="{96799274-D4F4-4F47-81F1-93E7E6CFA7FD}" srcOrd="0" destOrd="0" presId="urn:microsoft.com/office/officeart/2005/8/layout/orgChart1"/>
    <dgm:cxn modelId="{3CFEA0BD-54A1-4DAF-A4C4-23D4FA19B039}" type="presParOf" srcId="{17F1339C-2B79-4267-A1A5-CA81A5B84F7F}" destId="{BE1D7DC2-1F85-4D3E-8AA6-5D682BD56D0C}" srcOrd="1" destOrd="0" presId="urn:microsoft.com/office/officeart/2005/8/layout/orgChart1"/>
    <dgm:cxn modelId="{FFAB68BA-E3AE-4482-A068-2A87E23687CB}" type="presParOf" srcId="{0431C5F4-8335-4678-9C2F-CA34BB92A4DA}" destId="{99FD1659-E253-4430-85F9-FA48EBC34AD1}" srcOrd="1" destOrd="0" presId="urn:microsoft.com/office/officeart/2005/8/layout/orgChart1"/>
    <dgm:cxn modelId="{269F455C-6422-4938-A91A-1093A18A5A3B}" type="presParOf" srcId="{0431C5F4-8335-4678-9C2F-CA34BB92A4DA}" destId="{684F4CB2-80F3-4ABC-89B0-C1E9E7DBA66B}" srcOrd="2" destOrd="0" presId="urn:microsoft.com/office/officeart/2005/8/layout/orgChart1"/>
    <dgm:cxn modelId="{FF8C3441-3C54-476C-B26D-8FBDFF988BF9}" type="presParOf" srcId="{84516C5B-5AE0-4BB8-9CD3-DAB0FB982EF4}" destId="{45D6A751-BA63-4DEF-A883-607D551062FE}" srcOrd="2" destOrd="0" presId="urn:microsoft.com/office/officeart/2005/8/layout/orgChart1"/>
    <dgm:cxn modelId="{68D849CD-7CA3-4747-96BC-DBC033D5A954}" type="presParOf" srcId="{45D6A751-BA63-4DEF-A883-607D551062FE}" destId="{7BCFFFBD-9167-458B-9A03-5A4A5A52E900}" srcOrd="0" destOrd="0" presId="urn:microsoft.com/office/officeart/2005/8/layout/orgChart1"/>
    <dgm:cxn modelId="{35B2AD9B-A17D-410B-B09E-DC5C2CCBD5C9}" type="presParOf" srcId="{7BCFFFBD-9167-458B-9A03-5A4A5A52E900}" destId="{34B3C465-D386-47CE-A9BD-7CB143D93923}" srcOrd="0" destOrd="0" presId="urn:microsoft.com/office/officeart/2005/8/layout/orgChart1"/>
    <dgm:cxn modelId="{1F41AE22-59FE-4B99-9821-0CCB91D4E581}" type="presParOf" srcId="{7BCFFFBD-9167-458B-9A03-5A4A5A52E900}" destId="{FDDD23EC-1B78-4DD4-A4F9-BC91AC53EF46}" srcOrd="1" destOrd="0" presId="urn:microsoft.com/office/officeart/2005/8/layout/orgChart1"/>
    <dgm:cxn modelId="{142C807A-6047-43D7-B294-44CABBE9AA9C}" type="presParOf" srcId="{45D6A751-BA63-4DEF-A883-607D551062FE}" destId="{326617B7-D690-4B8B-8A3F-75EE33371840}" srcOrd="1" destOrd="0" presId="urn:microsoft.com/office/officeart/2005/8/layout/orgChart1"/>
    <dgm:cxn modelId="{C8D538E2-ED72-4694-AE7E-9CE8018C4370}" type="presParOf" srcId="{45D6A751-BA63-4DEF-A883-607D551062FE}" destId="{A6618306-1679-4C6C-9A13-B74574EB002A}" srcOrd="2" destOrd="0" presId="urn:microsoft.com/office/officeart/2005/8/layout/orgChart1"/>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1"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Autofit/>
          </a:bodyPr>
          <a:lstStyle/>
          <a:p>
            <a:pPr lvl="0" algn="l"/>
            <a:r>
              <a:rPr lang="en-IN" sz="3600" b="1" dirty="0" smtClean="0">
                <a:solidFill>
                  <a:schemeClr val="accent6">
                    <a:lumMod val="75000"/>
                  </a:schemeClr>
                </a:solidFill>
                <a:latin typeface="Georgia" pitchFamily="18" charset="0"/>
              </a:rPr>
              <a:t>2. How to Determine Each Lead’s Segment?</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09600" y="3429000"/>
            <a:ext cx="7848600" cy="2286000"/>
          </a:xfrm>
        </p:spPr>
        <p:txBody>
          <a:bodyPr>
            <a:noAutofit/>
          </a:bodyPr>
          <a:lstStyle/>
          <a:p>
            <a:pPr algn="l"/>
            <a:r>
              <a:rPr lang="en-IN" sz="2800" b="1" dirty="0" smtClean="0">
                <a:solidFill>
                  <a:schemeClr val="accent5">
                    <a:lumMod val="50000"/>
                  </a:schemeClr>
                </a:solidFill>
              </a:rPr>
              <a:t>Make sure you pick fields that will help your business benefit the most from the information your leads provide.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Autofit/>
          </a:bodyPr>
          <a:lstStyle/>
          <a:p>
            <a:pPr lvl="0" algn="l"/>
            <a:r>
              <a:rPr lang="en-IN" sz="3600" b="1" dirty="0" smtClean="0">
                <a:solidFill>
                  <a:schemeClr val="accent6">
                    <a:lumMod val="75000"/>
                  </a:schemeClr>
                </a:solidFill>
                <a:latin typeface="Georgia" pitchFamily="18" charset="0"/>
              </a:rPr>
              <a:t>The best ways to gather data from your leads are</a:t>
            </a:r>
            <a:endParaRPr lang="en-IN" sz="3600" b="1"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09600" y="3429000"/>
            <a:ext cx="7848600" cy="2286000"/>
          </a:xfrm>
        </p:spPr>
        <p:txBody>
          <a:bodyPr>
            <a:noAutofit/>
          </a:bodyPr>
          <a:lstStyle/>
          <a:p>
            <a:pPr marL="514350" indent="-514350" algn="l">
              <a:buAutoNum type="arabicPeriod"/>
            </a:pPr>
            <a:r>
              <a:rPr lang="en-IN" sz="2800" b="1" dirty="0" smtClean="0">
                <a:solidFill>
                  <a:schemeClr val="accent5">
                    <a:lumMod val="50000"/>
                  </a:schemeClr>
                </a:solidFill>
              </a:rPr>
              <a:t>List Appending Services</a:t>
            </a:r>
          </a:p>
          <a:p>
            <a:pPr marL="514350" indent="-514350" algn="l">
              <a:buAutoNum type="arabicPeriod"/>
            </a:pPr>
            <a:r>
              <a:rPr lang="en-IN" sz="2800" b="1" dirty="0" smtClean="0">
                <a:solidFill>
                  <a:schemeClr val="accent5">
                    <a:lumMod val="50000"/>
                  </a:schemeClr>
                </a:solidFill>
              </a:rPr>
              <a:t>Forms</a:t>
            </a:r>
          </a:p>
          <a:p>
            <a:pPr marL="514350" indent="-514350" algn="l">
              <a:buAutoNum type="arabicPeriod"/>
            </a:pPr>
            <a:r>
              <a:rPr lang="en-IN" sz="2800" b="1" dirty="0" smtClean="0">
                <a:solidFill>
                  <a:schemeClr val="accent5">
                    <a:lumMod val="50000"/>
                  </a:schemeClr>
                </a:solidFill>
              </a:rPr>
              <a:t>Surveys</a:t>
            </a:r>
          </a:p>
          <a:p>
            <a:pPr marL="514350" indent="-514350" algn="l">
              <a:buAutoNum type="arabicPeriod"/>
            </a:pPr>
            <a:r>
              <a:rPr lang="en-IN" sz="2800" b="1" dirty="0" smtClean="0">
                <a:solidFill>
                  <a:schemeClr val="accent5">
                    <a:lumMod val="50000"/>
                  </a:schemeClr>
                </a:solidFill>
              </a:rPr>
              <a:t>Online </a:t>
            </a:r>
            <a:r>
              <a:rPr lang="en-IN" sz="2800" b="1" dirty="0" err="1" smtClean="0">
                <a:solidFill>
                  <a:schemeClr val="accent5">
                    <a:lumMod val="50000"/>
                  </a:schemeClr>
                </a:solidFill>
              </a:rPr>
              <a:t>Behavior</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Autofit/>
          </a:bodyPr>
          <a:lstStyle/>
          <a:p>
            <a:pPr lvl="0" algn="l"/>
            <a:r>
              <a:rPr lang="en-IN" sz="3600" b="1" dirty="0" smtClean="0">
                <a:solidFill>
                  <a:schemeClr val="accent6">
                    <a:lumMod val="75000"/>
                  </a:schemeClr>
                </a:solidFill>
                <a:latin typeface="Georgia" pitchFamily="18" charset="0"/>
              </a:rPr>
              <a:t>3. Create Your Content </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09600" y="3429000"/>
            <a:ext cx="7848600" cy="2286000"/>
          </a:xfrm>
        </p:spPr>
        <p:txBody>
          <a:bodyPr>
            <a:noAutofit/>
          </a:bodyPr>
          <a:lstStyle/>
          <a:p>
            <a:pPr algn="l"/>
            <a:r>
              <a:rPr lang="en-IN" sz="2800" b="1" dirty="0" smtClean="0">
                <a:solidFill>
                  <a:schemeClr val="accent5">
                    <a:lumMod val="50000"/>
                  </a:schemeClr>
                </a:solidFill>
              </a:rPr>
              <a:t>Once you decide on how to segment your email lists, you need to write and design content that's targeted towards each group.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Autofit/>
          </a:bodyPr>
          <a:lstStyle/>
          <a:p>
            <a:pPr lvl="0" algn="l"/>
            <a:r>
              <a:rPr lang="en-IN" sz="3600" b="1" dirty="0" smtClean="0">
                <a:solidFill>
                  <a:schemeClr val="accent6">
                    <a:lumMod val="75000"/>
                  </a:schemeClr>
                </a:solidFill>
                <a:latin typeface="Georgia" pitchFamily="18" charset="0"/>
              </a:rPr>
              <a:t>4. Employ an Email Marketing Tools' Segmentation Feature</a:t>
            </a:r>
            <a:endParaRPr lang="en-IN" sz="3600" b="1"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09600" y="3429000"/>
            <a:ext cx="7848600" cy="2286000"/>
          </a:xfrm>
        </p:spPr>
        <p:txBody>
          <a:bodyPr>
            <a:noAutofit/>
          </a:bodyPr>
          <a:lstStyle/>
          <a:p>
            <a:pPr algn="l"/>
            <a:r>
              <a:rPr lang="en-IN" sz="2800" b="1" dirty="0" smtClean="0">
                <a:solidFill>
                  <a:schemeClr val="accent5">
                    <a:lumMod val="50000"/>
                  </a:schemeClr>
                </a:solidFill>
              </a:rPr>
              <a:t>Finally to send emails now, all you need is an email marketing app that can handle list segmentation and make multiple sends a breeze.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Autofit/>
          </a:bodyPr>
          <a:lstStyle/>
          <a:p>
            <a:pPr lvl="0" algn="l"/>
            <a:r>
              <a:rPr lang="en-IN" sz="3600" b="1" dirty="0" smtClean="0">
                <a:solidFill>
                  <a:schemeClr val="accent6">
                    <a:lumMod val="75000"/>
                  </a:schemeClr>
                </a:solidFill>
                <a:latin typeface="Georgia" pitchFamily="18" charset="0"/>
              </a:rPr>
              <a:t>5. Measure, Adjust, Repeat </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09600" y="3429000"/>
            <a:ext cx="7848600" cy="2286000"/>
          </a:xfrm>
        </p:spPr>
        <p:txBody>
          <a:bodyPr>
            <a:noAutofit/>
          </a:bodyPr>
          <a:lstStyle/>
          <a:p>
            <a:pPr algn="l"/>
            <a:r>
              <a:rPr lang="en-IN" sz="2800" b="1" dirty="0" smtClean="0">
                <a:solidFill>
                  <a:schemeClr val="accent5">
                    <a:lumMod val="50000"/>
                  </a:schemeClr>
                </a:solidFill>
              </a:rPr>
              <a:t>Make sure you're tracking how people interact with your emails: measure what they open, what they click on, and what kinds of content get them engaged.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4" name="Subtitle 3"/>
          <p:cNvSpPr>
            <a:spLocks noGrp="1"/>
          </p:cNvSpPr>
          <p:nvPr>
            <p:ph type="subTitle" idx="1"/>
          </p:nvPr>
        </p:nvSpPr>
        <p:spPr>
          <a:xfrm>
            <a:off x="609600" y="1905000"/>
            <a:ext cx="7620000" cy="3810000"/>
          </a:xfrm>
        </p:spPr>
        <p:txBody>
          <a:bodyPr>
            <a:noAutofit/>
          </a:bodyPr>
          <a:lstStyle/>
          <a:p>
            <a:pPr algn="l">
              <a:lnSpc>
                <a:spcPct val="170000"/>
              </a:lnSpc>
            </a:pPr>
            <a:r>
              <a:rPr lang="en-IN" sz="3600" b="1" dirty="0" smtClean="0">
                <a:solidFill>
                  <a:schemeClr val="accent6">
                    <a:lumMod val="75000"/>
                  </a:schemeClr>
                </a:solidFill>
                <a:latin typeface="Georgia" pitchFamily="18" charset="0"/>
              </a:rPr>
              <a:t>Conclusion</a:t>
            </a:r>
          </a:p>
          <a:p>
            <a:pPr algn="l"/>
            <a:endParaRPr lang="en-IN" sz="2800" b="1" dirty="0" smtClean="0">
              <a:solidFill>
                <a:schemeClr val="accent5">
                  <a:lumMod val="50000"/>
                </a:schemeClr>
              </a:solidFill>
              <a:latin typeface="+mj-lt"/>
            </a:endParaRPr>
          </a:p>
          <a:p>
            <a:pPr algn="l"/>
            <a:r>
              <a:rPr lang="en-IN" sz="2800" b="1" dirty="0" smtClean="0">
                <a:solidFill>
                  <a:schemeClr val="accent5">
                    <a:lumMod val="50000"/>
                  </a:schemeClr>
                </a:solidFill>
              </a:rPr>
              <a:t>Each of your customers are unique. So don't send all of them the same emails.</a:t>
            </a:r>
          </a:p>
          <a:p>
            <a:pPr algn="l"/>
            <a:r>
              <a:rPr lang="en-IN" sz="2800" b="1" dirty="0" smtClean="0">
                <a:solidFill>
                  <a:schemeClr val="accent5">
                    <a:lumMod val="50000"/>
                  </a:schemeClr>
                </a:solidFill>
              </a:rPr>
              <a:t>With segmentation, it's easy to personalize your message based on the recipient's interests, demographic information, and purchase history</a:t>
            </a:r>
            <a:r>
              <a:rPr lang="en-IN" sz="2800" dirty="0" smtClean="0"/>
              <a:t>.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685800" y="2667000"/>
            <a:ext cx="7772400" cy="1470025"/>
          </a:xfrm>
        </p:spPr>
        <p:txBody>
          <a:bodyPr>
            <a:normAutofit/>
          </a:bodyPr>
          <a:lstStyle/>
          <a:p>
            <a:r>
              <a:rPr lang="en-US" sz="6000" b="1" dirty="0" smtClean="0">
                <a:solidFill>
                  <a:schemeClr val="accent6">
                    <a:lumMod val="75000"/>
                  </a:schemeClr>
                </a:solidFill>
                <a:latin typeface="Georgia" pitchFamily="18" charset="0"/>
              </a:rPr>
              <a:t>Thank You</a:t>
            </a:r>
            <a:endParaRPr lang="en-US" sz="6000" b="1" dirty="0">
              <a:solidFill>
                <a:schemeClr val="accent6">
                  <a:lumMod val="75000"/>
                </a:schemeClr>
              </a:solidFill>
              <a:latin typeface="Georgia"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p:txBody>
          <a:bodyPr/>
          <a:lstStyle/>
          <a:p>
            <a:r>
              <a:rPr lang="en-IN" b="1" dirty="0" smtClean="0">
                <a:solidFill>
                  <a:schemeClr val="accent5">
                    <a:lumMod val="50000"/>
                  </a:schemeClr>
                </a:solidFill>
                <a:latin typeface="Georgia" pitchFamily="18" charset="0"/>
                <a:ea typeface="Verdana" pitchFamily="34" charset="0"/>
                <a:cs typeface="Verdana" pitchFamily="34" charset="0"/>
              </a:rPr>
              <a:t>Video 8</a:t>
            </a:r>
            <a:endParaRPr lang="en-IN" b="1" dirty="0">
              <a:solidFill>
                <a:schemeClr val="accent5">
                  <a:lumMod val="50000"/>
                </a:schemeClr>
              </a:solidFill>
              <a:latin typeface="Georgia" pitchFamily="18" charset="0"/>
              <a:ea typeface="Verdana" pitchFamily="34" charset="0"/>
              <a:cs typeface="Verdana" pitchFamily="34" charset="0"/>
            </a:endParaRPr>
          </a:p>
        </p:txBody>
      </p:sp>
      <p:sp>
        <p:nvSpPr>
          <p:cNvPr id="4" name="Subtitle 3"/>
          <p:cNvSpPr>
            <a:spLocks noGrp="1"/>
          </p:cNvSpPr>
          <p:nvPr>
            <p:ph type="subTitle" idx="1"/>
          </p:nvPr>
        </p:nvSpPr>
        <p:spPr>
          <a:xfrm>
            <a:off x="1371600" y="3733800"/>
            <a:ext cx="6400800" cy="1752600"/>
          </a:xfrm>
        </p:spPr>
        <p:txBody>
          <a:bodyPr>
            <a:normAutofit/>
          </a:bodyPr>
          <a:lstStyle/>
          <a:p>
            <a:pPr lvl="0"/>
            <a:r>
              <a:rPr lang="en-IN" sz="3600" b="1" dirty="0" smtClean="0">
                <a:solidFill>
                  <a:schemeClr val="accent6">
                    <a:lumMod val="75000"/>
                  </a:schemeClr>
                </a:solidFill>
                <a:latin typeface="+mj-lt"/>
                <a:ea typeface="Verdana" pitchFamily="34" charset="0"/>
                <a:cs typeface="Verdana" pitchFamily="34" charset="0"/>
              </a:rPr>
              <a:t>The Art of Targeting &amp; Segmentation</a:t>
            </a:r>
            <a:endParaRPr lang="en-IN" sz="3600" b="1" dirty="0">
              <a:solidFill>
                <a:schemeClr val="accent6">
                  <a:lumMod val="75000"/>
                </a:schemeClr>
              </a:solidFill>
              <a:latin typeface="+mj-lt"/>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Content Placeholder 4"/>
          <p:cNvSpPr>
            <a:spLocks noGrp="1"/>
          </p:cNvSpPr>
          <p:nvPr>
            <p:ph idx="1"/>
          </p:nvPr>
        </p:nvSpPr>
        <p:spPr>
          <a:xfrm>
            <a:off x="838200" y="1981200"/>
            <a:ext cx="7162800" cy="3886200"/>
          </a:xfrm>
        </p:spPr>
        <p:txBody>
          <a:bodyPr>
            <a:normAutofit fontScale="92500" lnSpcReduction="10000"/>
          </a:bodyPr>
          <a:lstStyle/>
          <a:p>
            <a:pPr>
              <a:buNone/>
            </a:pPr>
            <a:r>
              <a:rPr lang="en-IN" b="1" dirty="0" smtClean="0">
                <a:solidFill>
                  <a:schemeClr val="accent6">
                    <a:lumMod val="75000"/>
                  </a:schemeClr>
                </a:solidFill>
                <a:latin typeface="Georgia" pitchFamily="18" charset="0"/>
              </a:rPr>
              <a:t>	</a:t>
            </a:r>
            <a:r>
              <a:rPr lang="en-IN" dirty="0" smtClean="0"/>
              <a:t> </a:t>
            </a:r>
            <a:r>
              <a:rPr lang="en-IN" b="1" dirty="0" smtClean="0">
                <a:solidFill>
                  <a:schemeClr val="accent6">
                    <a:lumMod val="75000"/>
                  </a:schemeClr>
                </a:solidFill>
                <a:latin typeface="Georgia" pitchFamily="18" charset="0"/>
              </a:rPr>
              <a:t>Before you </a:t>
            </a:r>
          </a:p>
          <a:p>
            <a:pPr>
              <a:buNone/>
            </a:pPr>
            <a:r>
              <a:rPr lang="en-IN" b="1" dirty="0" smtClean="0">
                <a:solidFill>
                  <a:schemeClr val="accent6">
                    <a:lumMod val="75000"/>
                  </a:schemeClr>
                </a:solidFill>
                <a:latin typeface="Georgia" pitchFamily="18" charset="0"/>
              </a:rPr>
              <a:t>	</a:t>
            </a:r>
            <a:r>
              <a:rPr lang="en-IN" b="1" dirty="0" smtClean="0">
                <a:solidFill>
                  <a:schemeClr val="accent5">
                    <a:lumMod val="50000"/>
                  </a:schemeClr>
                </a:solidFill>
              </a:rPr>
              <a:t>can start sending effective emails, you need to know your target market and segment them. </a:t>
            </a:r>
          </a:p>
          <a:p>
            <a:pPr>
              <a:buNone/>
            </a:pPr>
            <a:r>
              <a:rPr lang="en-IN" b="1" dirty="0" smtClean="0">
                <a:solidFill>
                  <a:schemeClr val="accent5">
                    <a:lumMod val="50000"/>
                  </a:schemeClr>
                </a:solidFill>
              </a:rPr>
              <a:t>	If you aren't sure where to begin, think through these steps and try to plan out a flow that would work for your segmented email marketing campaigns.</a:t>
            </a:r>
          </a:p>
          <a:p>
            <a:pPr>
              <a:buNone/>
            </a:pPr>
            <a:endParaRPr lang="en-IN"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4" name="Subtitle 3"/>
          <p:cNvSpPr>
            <a:spLocks noGrp="1"/>
          </p:cNvSpPr>
          <p:nvPr>
            <p:ph type="subTitle" idx="1"/>
          </p:nvPr>
        </p:nvSpPr>
        <p:spPr>
          <a:xfrm>
            <a:off x="762000" y="2362200"/>
            <a:ext cx="7620000" cy="1524000"/>
          </a:xfrm>
        </p:spPr>
        <p:txBody>
          <a:bodyPr>
            <a:noAutofit/>
          </a:bodyPr>
          <a:lstStyle/>
          <a:p>
            <a:pPr algn="l"/>
            <a:r>
              <a:rPr lang="en-IN" sz="2800" b="1" dirty="0" smtClean="0">
                <a:solidFill>
                  <a:schemeClr val="accent5">
                    <a:lumMod val="50000"/>
                  </a:schemeClr>
                </a:solidFill>
              </a:rPr>
              <a:t>To send messages targeted as narrowly as possible to your customers’ wants, interests and </a:t>
            </a:r>
            <a:r>
              <a:rPr lang="en-IN" sz="2800" b="1" dirty="0" err="1" smtClean="0">
                <a:solidFill>
                  <a:schemeClr val="accent5">
                    <a:lumMod val="50000"/>
                  </a:schemeClr>
                </a:solidFill>
              </a:rPr>
              <a:t>behaviors</a:t>
            </a:r>
            <a:r>
              <a:rPr lang="en-IN" sz="2800" b="1" dirty="0" smtClean="0">
                <a:solidFill>
                  <a:schemeClr val="accent5">
                    <a:lumMod val="50000"/>
                  </a:schemeClr>
                </a:solidFill>
              </a:rPr>
              <a:t>, it’s crucial to divide your customer base into small, highly-targeted segments.</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685800" y="2130425"/>
            <a:ext cx="7772400" cy="993775"/>
          </a:xfrm>
        </p:spPr>
        <p:txBody>
          <a:bodyPr>
            <a:noAutofit/>
          </a:bodyPr>
          <a:lstStyle/>
          <a:p>
            <a:pPr lvl="0" algn="l"/>
            <a:r>
              <a:rPr lang="en-IN" sz="3600" b="1" dirty="0" smtClean="0">
                <a:solidFill>
                  <a:schemeClr val="accent6">
                    <a:lumMod val="75000"/>
                  </a:schemeClr>
                </a:solidFill>
                <a:latin typeface="Georgia" pitchFamily="18" charset="0"/>
              </a:rPr>
              <a:t>1. Define Your Data Points </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762000" y="3429000"/>
            <a:ext cx="7620000" cy="1524000"/>
          </a:xfrm>
        </p:spPr>
        <p:txBody>
          <a:bodyPr>
            <a:noAutofit/>
          </a:bodyPr>
          <a:lstStyle/>
          <a:p>
            <a:pPr algn="l"/>
            <a:r>
              <a:rPr lang="en-IN" sz="2800" b="1" dirty="0" smtClean="0">
                <a:solidFill>
                  <a:schemeClr val="accent5">
                    <a:lumMod val="50000"/>
                  </a:schemeClr>
                </a:solidFill>
              </a:rPr>
              <a:t>Before you start segmenting, decide what customer data will help you sell more efficiently, how you're going to organize it, and how you're going to collect the data that you don't have.</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685800" y="2130425"/>
            <a:ext cx="7772400" cy="993775"/>
          </a:xfrm>
        </p:spPr>
        <p:txBody>
          <a:bodyPr>
            <a:noAutofit/>
          </a:bodyPr>
          <a:lstStyle/>
          <a:p>
            <a:pPr lvl="1" algn="ctr"/>
            <a:r>
              <a:rPr lang="en-IN" sz="3600" b="1" dirty="0" smtClean="0">
                <a:solidFill>
                  <a:schemeClr val="accent6">
                    <a:lumMod val="75000"/>
                  </a:schemeClr>
                </a:solidFill>
                <a:latin typeface="Georgia" pitchFamily="18" charset="0"/>
              </a:rPr>
              <a:t>Three common </a:t>
            </a:r>
            <a:r>
              <a:rPr lang="en-IN" sz="3600" b="1" dirty="0">
                <a:solidFill>
                  <a:schemeClr val="accent6">
                    <a:lumMod val="75000"/>
                  </a:schemeClr>
                </a:solidFill>
                <a:latin typeface="Georgia" pitchFamily="18" charset="0"/>
              </a:rPr>
              <a:t>sources of segmenting</a:t>
            </a:r>
          </a:p>
        </p:txBody>
      </p:sp>
      <p:graphicFrame>
        <p:nvGraphicFramePr>
          <p:cNvPr id="6" name="Diagram 5"/>
          <p:cNvGraphicFramePr/>
          <p:nvPr/>
        </p:nvGraphicFramePr>
        <p:xfrm>
          <a:off x="762000" y="3505200"/>
          <a:ext cx="7924800" cy="1828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990600" y="2514600"/>
            <a:ext cx="7620000" cy="993775"/>
          </a:xfrm>
        </p:spPr>
        <p:txBody>
          <a:bodyPr>
            <a:noAutofit/>
          </a:bodyPr>
          <a:lstStyle/>
          <a:p>
            <a:pPr lvl="0" algn="l"/>
            <a:r>
              <a:rPr lang="en-IN" sz="3600" b="1" dirty="0" smtClean="0">
                <a:solidFill>
                  <a:schemeClr val="accent6">
                    <a:lumMod val="75000"/>
                  </a:schemeClr>
                </a:solidFill>
                <a:latin typeface="Georgia" pitchFamily="18" charset="0"/>
              </a:rPr>
              <a:t>A. Stage of the Buying Cycle</a:t>
            </a:r>
            <a:endParaRPr lang="en-IN" sz="3600" dirty="0">
              <a:solidFill>
                <a:schemeClr val="accent6">
                  <a:lumMod val="75000"/>
                </a:schemeClr>
              </a:solidFill>
              <a:latin typeface="Georgia" pitchFamily="18" charset="0"/>
            </a:endParaRPr>
          </a:p>
        </p:txBody>
      </p:sp>
      <p:sp>
        <p:nvSpPr>
          <p:cNvPr id="6" name="Subtitle 5"/>
          <p:cNvSpPr>
            <a:spLocks noGrp="1"/>
          </p:cNvSpPr>
          <p:nvPr>
            <p:ph type="subTitle" idx="1"/>
          </p:nvPr>
        </p:nvSpPr>
        <p:spPr>
          <a:xfrm>
            <a:off x="1066800" y="3886200"/>
            <a:ext cx="6400800" cy="1752600"/>
          </a:xfrm>
        </p:spPr>
        <p:txBody>
          <a:bodyPr>
            <a:normAutofit fontScale="92500" lnSpcReduction="10000"/>
          </a:bodyPr>
          <a:lstStyle/>
          <a:p>
            <a:pPr algn="l"/>
            <a:r>
              <a:rPr lang="en-IN" b="1" dirty="0" smtClean="0">
                <a:solidFill>
                  <a:schemeClr val="accent5">
                    <a:lumMod val="50000"/>
                  </a:schemeClr>
                </a:solidFill>
              </a:rPr>
              <a:t>Segmenting by where a customer is in a particular buying cycle helps you to provide highly-targeted content to improve your conversion rates. </a:t>
            </a:r>
            <a:endParaRPr lang="en-IN"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914400" y="2133600"/>
            <a:ext cx="7010400" cy="990600"/>
          </a:xfrm>
        </p:spPr>
        <p:txBody>
          <a:bodyPr>
            <a:noAutofit/>
          </a:bodyPr>
          <a:lstStyle/>
          <a:p>
            <a:pPr lvl="0" algn="l"/>
            <a:r>
              <a:rPr lang="en-IN" sz="3600" b="1" dirty="0" smtClean="0">
                <a:solidFill>
                  <a:schemeClr val="accent6">
                    <a:lumMod val="75000"/>
                  </a:schemeClr>
                </a:solidFill>
                <a:latin typeface="Georgia" pitchFamily="18" charset="0"/>
              </a:rPr>
              <a:t>B. Customer Avatars</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914400" y="3200400"/>
            <a:ext cx="7391400" cy="1600200"/>
          </a:xfrm>
        </p:spPr>
        <p:txBody>
          <a:bodyPr>
            <a:noAutofit/>
          </a:bodyPr>
          <a:lstStyle/>
          <a:p>
            <a:pPr marL="0" lvl="2" algn="l"/>
            <a:r>
              <a:rPr lang="en-IN" sz="2800" b="1" dirty="0" smtClean="0">
                <a:solidFill>
                  <a:schemeClr val="accent5">
                    <a:lumMod val="50000"/>
                  </a:schemeClr>
                </a:solidFill>
              </a:rPr>
              <a:t>Create customer avatars by </a:t>
            </a:r>
            <a:r>
              <a:rPr lang="en-IN" sz="2800" dirty="0" smtClean="0"/>
              <a:t>character types based on the traits, desires, goals, and attributes and appeal to them by crafting specific marketing collateral designed.</a:t>
            </a:r>
          </a:p>
          <a:p>
            <a:pPr marL="0" lvl="2" algn="l"/>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762000" y="1905000"/>
            <a:ext cx="7696200" cy="993775"/>
          </a:xfrm>
        </p:spPr>
        <p:txBody>
          <a:bodyPr>
            <a:noAutofit/>
          </a:bodyPr>
          <a:lstStyle/>
          <a:p>
            <a:pPr lvl="0" algn="l"/>
            <a:r>
              <a:rPr lang="en-IN" sz="3600" b="1" dirty="0" smtClean="0">
                <a:solidFill>
                  <a:schemeClr val="accent6">
                    <a:lumMod val="75000"/>
                  </a:schemeClr>
                </a:solidFill>
                <a:latin typeface="Georgia" pitchFamily="18" charset="0"/>
              </a:rPr>
              <a:t>C. Product Interest</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85800" y="3276600"/>
            <a:ext cx="7772400" cy="1600200"/>
          </a:xfrm>
        </p:spPr>
        <p:txBody>
          <a:bodyPr>
            <a:noAutofit/>
          </a:bodyPr>
          <a:lstStyle/>
          <a:p>
            <a:pPr algn="l"/>
            <a:r>
              <a:rPr lang="en-IN" sz="2800" b="1" dirty="0" smtClean="0">
                <a:solidFill>
                  <a:schemeClr val="accent5">
                    <a:lumMod val="50000"/>
                  </a:schemeClr>
                </a:solidFill>
              </a:rPr>
              <a:t>Segmenting customers by the amount of interest they have (or potentially have) in your product — is known as lead scoring.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1976</TotalTime>
  <Words>374</Words>
  <Application>Microsoft Office PowerPoint</Application>
  <PresentationFormat>On-screen Show (4:3)</PresentationFormat>
  <Paragraphs>36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Video 8</vt:lpstr>
      <vt:lpstr>Slide 3</vt:lpstr>
      <vt:lpstr>Slide 4</vt:lpstr>
      <vt:lpstr>1. Define Your Data Points </vt:lpstr>
      <vt:lpstr>Three common sources of segmenting</vt:lpstr>
      <vt:lpstr>A. Stage of the Buying Cycle</vt:lpstr>
      <vt:lpstr>B. Customer Avatars</vt:lpstr>
      <vt:lpstr>C. Product Interest</vt:lpstr>
      <vt:lpstr>2. How to Determine Each Lead’s Segment?</vt:lpstr>
      <vt:lpstr>The best ways to gather data from your leads are</vt:lpstr>
      <vt:lpstr>3. Create Your Content </vt:lpstr>
      <vt:lpstr>4. Employ an Email Marketing Tools' Segmentation Feature</vt:lpstr>
      <vt:lpstr>5. Measure, Adjust, Repeat </vt:lpstr>
      <vt:lpstr>Slide 15</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l</cp:lastModifiedBy>
  <cp:revision>107</cp:revision>
  <dcterms:created xsi:type="dcterms:W3CDTF">2006-08-16T00:00:00Z</dcterms:created>
  <dcterms:modified xsi:type="dcterms:W3CDTF">2016-10-24T15:30:37Z</dcterms:modified>
</cp:coreProperties>
</file>